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>
      <p:cViewPr varScale="1">
        <p:scale>
          <a:sx n="79" d="100"/>
          <a:sy n="79" d="100"/>
        </p:scale>
        <p:origin x="1736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ucjc.blackboard.com/bbcswebdav/pid-5691784-dt-content-rid-27909055_1/xid-27909055_1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ds.ibo.org/leadingthelearninges/course/en/assets/61a90aa0aa3eb908c056e9df/file.pd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nace.net/reice/numeros/arts/vol7num3/art2.htm" TargetMode="External"/><Relationship Id="rId2" Type="http://schemas.openxmlformats.org/officeDocument/2006/relationships/hyperlink" Target="http://www.ugr.es/~abolivar/Publicaciones_files/La%20direccion%20escolar.pdf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pds.ibo.org/leadingthelearninges/%23/menu/62455294c6afc808b879a51d" TargetMode="External"/><Relationship Id="rId4" Type="http://schemas.openxmlformats.org/officeDocument/2006/relationships/hyperlink" Target="http://www.redalyc.org/articulo.oa?id=5514040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pds.ibo.org/leadingthelearninges/course/en/assets/61a90aa0aa3eb908c056e9df/file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7" y="2145918"/>
            <a:ext cx="5965190" cy="335724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4902835">
              <a:lnSpc>
                <a:spcPct val="110900"/>
              </a:lnSpc>
              <a:spcBef>
                <a:spcPts val="115"/>
              </a:spcBef>
            </a:pPr>
            <a:r>
              <a:rPr sz="1100" dirty="0">
                <a:latin typeface="Arial"/>
                <a:cs typeface="Arial"/>
              </a:rPr>
              <a:t>83431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Liderazgo </a:t>
            </a:r>
            <a:r>
              <a:rPr sz="1100" dirty="0">
                <a:latin typeface="Arial"/>
                <a:cs typeface="Arial"/>
              </a:rPr>
              <a:t>IB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Experto </a:t>
            </a:r>
            <a:r>
              <a:rPr sz="1100" dirty="0">
                <a:latin typeface="Arial"/>
                <a:cs typeface="Arial"/>
              </a:rPr>
              <a:t>Unidad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Arial"/>
                <a:cs typeface="Arial"/>
              </a:rPr>
              <a:t>Actividad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latin typeface="Arial"/>
                <a:cs typeface="Arial"/>
              </a:rPr>
              <a:t>Dra.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Susana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Beatriz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Fernández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latin typeface="Arial"/>
                <a:cs typeface="Arial"/>
              </a:rPr>
              <a:t>Por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María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Ángeles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Álvarez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Laso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100" b="1" spc="-10" dirty="0">
                <a:latin typeface="Arial"/>
                <a:cs typeface="Arial"/>
              </a:rPr>
              <a:t>Indicación: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9800"/>
              </a:lnSpc>
            </a:pPr>
            <a:r>
              <a:rPr sz="1100" b="1" dirty="0">
                <a:latin typeface="Arial"/>
                <a:cs typeface="Arial"/>
              </a:rPr>
              <a:t>La</a:t>
            </a:r>
            <a:r>
              <a:rPr sz="1100" b="1" spc="4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actividad</a:t>
            </a:r>
            <a:r>
              <a:rPr sz="1100" b="1" spc="40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será</a:t>
            </a:r>
            <a:r>
              <a:rPr sz="1100" b="1" spc="4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una</a:t>
            </a:r>
            <a:r>
              <a:rPr sz="1100" b="1" spc="4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propuesta</a:t>
            </a:r>
            <a:r>
              <a:rPr sz="1100" b="1" spc="40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40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solución</a:t>
            </a:r>
            <a:r>
              <a:rPr sz="1100" b="1" spc="409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al</a:t>
            </a:r>
            <a:r>
              <a:rPr sz="1100" b="1" spc="409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caso</a:t>
            </a:r>
            <a:r>
              <a:rPr sz="1100" b="1" spc="4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planteado,</a:t>
            </a:r>
            <a:r>
              <a:rPr sz="1100" b="1" spc="40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siguiendo</a:t>
            </a:r>
            <a:r>
              <a:rPr sz="1100" b="1" spc="40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estas consignas:</a:t>
            </a:r>
            <a:endParaRPr sz="1100">
              <a:latin typeface="Arial"/>
              <a:cs typeface="Arial"/>
            </a:endParaRPr>
          </a:p>
          <a:p>
            <a:pPr marL="60325" indent="-57150">
              <a:lnSpc>
                <a:spcPct val="100000"/>
              </a:lnSpc>
              <a:spcBef>
                <a:spcPts val="130"/>
              </a:spcBef>
              <a:buSzPct val="90909"/>
              <a:buChar char="•"/>
              <a:tabLst>
                <a:tab pos="60325" algn="l"/>
              </a:tabLst>
            </a:pPr>
            <a:r>
              <a:rPr sz="1100" b="1" dirty="0">
                <a:latin typeface="Arial"/>
                <a:cs typeface="Arial"/>
              </a:rPr>
              <a:t>Es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un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trabajo</a:t>
            </a:r>
            <a:r>
              <a:rPr sz="1100" b="1" spc="-10" dirty="0">
                <a:latin typeface="Arial"/>
                <a:cs typeface="Arial"/>
              </a:rPr>
              <a:t> individual.</a:t>
            </a:r>
            <a:endParaRPr sz="1100">
              <a:latin typeface="Arial"/>
              <a:cs typeface="Arial"/>
            </a:endParaRPr>
          </a:p>
          <a:p>
            <a:pPr marL="12700" marR="6350" indent="-9525">
              <a:lnSpc>
                <a:spcPct val="109800"/>
              </a:lnSpc>
              <a:spcBef>
                <a:spcPts val="30"/>
              </a:spcBef>
              <a:buSzPct val="90909"/>
              <a:buChar char="•"/>
              <a:tabLst>
                <a:tab pos="60325" algn="l"/>
              </a:tabLst>
            </a:pPr>
            <a:r>
              <a:rPr sz="1100" b="1" dirty="0">
                <a:latin typeface="Arial"/>
                <a:cs typeface="Arial"/>
              </a:rPr>
              <a:t>	Se</a:t>
            </a:r>
            <a:r>
              <a:rPr sz="1100" b="1" spc="1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presentará</a:t>
            </a:r>
            <a:r>
              <a:rPr sz="1100" b="1" spc="1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una</a:t>
            </a:r>
            <a:r>
              <a:rPr sz="1100" b="1" spc="1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propuesta</a:t>
            </a:r>
            <a:r>
              <a:rPr sz="1100" b="1" spc="1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para</a:t>
            </a:r>
            <a:r>
              <a:rPr sz="1100" b="1" spc="1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resolver</a:t>
            </a:r>
            <a:r>
              <a:rPr sz="1100" b="1" spc="1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el</a:t>
            </a:r>
            <a:r>
              <a:rPr sz="1100" b="1" spc="1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caso</a:t>
            </a:r>
            <a:r>
              <a:rPr sz="1100" b="1" spc="1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teniendo</a:t>
            </a:r>
            <a:r>
              <a:rPr sz="1100" b="1" spc="114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en</a:t>
            </a:r>
            <a:r>
              <a:rPr sz="1100" b="1" spc="1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cuenta</a:t>
            </a:r>
            <a:r>
              <a:rPr sz="1100" b="1" spc="1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las</a:t>
            </a:r>
            <a:r>
              <a:rPr sz="1100" b="1" spc="114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siguientes </a:t>
            </a:r>
            <a:r>
              <a:rPr sz="1100" b="1" dirty="0">
                <a:latin typeface="Arial"/>
                <a:cs typeface="Arial"/>
              </a:rPr>
              <a:t>preguntas</a:t>
            </a:r>
            <a:r>
              <a:rPr sz="1100" b="1" spc="-45" dirty="0">
                <a:latin typeface="Arial"/>
                <a:cs typeface="Arial"/>
              </a:rPr>
              <a:t> </a:t>
            </a:r>
            <a:r>
              <a:rPr sz="1100" b="1" spc="-20" dirty="0">
                <a:latin typeface="Arial"/>
                <a:cs typeface="Arial"/>
              </a:rPr>
              <a:t>guía:</a:t>
            </a:r>
            <a:endParaRPr sz="1100">
              <a:latin typeface="Arial"/>
              <a:cs typeface="Arial"/>
            </a:endParaRPr>
          </a:p>
          <a:p>
            <a:pPr marL="128905" indent="-117475">
              <a:lnSpc>
                <a:spcPct val="100000"/>
              </a:lnSpc>
              <a:spcBef>
                <a:spcPts val="130"/>
              </a:spcBef>
              <a:buSzPct val="90909"/>
              <a:buAutoNum type="arabicPeriod"/>
              <a:tabLst>
                <a:tab pos="128905" algn="l"/>
              </a:tabLst>
            </a:pPr>
            <a:r>
              <a:rPr sz="1100" b="1" dirty="0">
                <a:latin typeface="Arial"/>
                <a:cs typeface="Arial"/>
              </a:rPr>
              <a:t>Indique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dos/tres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acciones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una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las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dimensiones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Leithwood</a:t>
            </a:r>
            <a:endParaRPr sz="1100">
              <a:latin typeface="Arial"/>
              <a:cs typeface="Arial"/>
            </a:endParaRPr>
          </a:p>
          <a:p>
            <a:pPr marL="12700" marR="5080" lvl="1" indent="-9525">
              <a:lnSpc>
                <a:spcPct val="109800"/>
              </a:lnSpc>
              <a:buSzPct val="90909"/>
              <a:buChar char="•"/>
              <a:tabLst>
                <a:tab pos="60325" algn="l"/>
              </a:tabLst>
            </a:pPr>
            <a:r>
              <a:rPr sz="1100" b="1" dirty="0">
                <a:latin typeface="Arial"/>
                <a:cs typeface="Arial"/>
              </a:rPr>
              <a:t>	Aspecto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formal:</a:t>
            </a:r>
            <a:r>
              <a:rPr sz="1100" b="1" spc="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presentación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PPT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similar.</a:t>
            </a:r>
            <a:r>
              <a:rPr sz="1100" b="1" spc="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Máximo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10</a:t>
            </a:r>
            <a:r>
              <a:rPr sz="1100" b="1" spc="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diapositivas</a:t>
            </a:r>
            <a:r>
              <a:rPr sz="1100" b="1" spc="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(sin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incluir</a:t>
            </a:r>
            <a:r>
              <a:rPr sz="1100" b="1" spc="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la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b="1" spc="-25" dirty="0">
                <a:latin typeface="Arial"/>
                <a:cs typeface="Arial"/>
              </a:rPr>
              <a:t>la </a:t>
            </a:r>
            <a:r>
              <a:rPr sz="1100" b="1" spc="-10" dirty="0">
                <a:latin typeface="Arial"/>
                <a:cs typeface="Arial"/>
              </a:rPr>
              <a:t>portada)</a:t>
            </a:r>
            <a:endParaRPr sz="1100">
              <a:latin typeface="Arial"/>
              <a:cs typeface="Arial"/>
            </a:endParaRPr>
          </a:p>
          <a:p>
            <a:pPr marL="60325" lvl="1" indent="-57150">
              <a:lnSpc>
                <a:spcPct val="100000"/>
              </a:lnSpc>
              <a:spcBef>
                <a:spcPts val="155"/>
              </a:spcBef>
              <a:buSzPct val="90909"/>
              <a:buChar char="•"/>
              <a:tabLst>
                <a:tab pos="60325" algn="l"/>
              </a:tabLst>
            </a:pPr>
            <a:r>
              <a:rPr sz="1100" b="1" dirty="0">
                <a:latin typeface="Arial"/>
                <a:cs typeface="Arial"/>
              </a:rPr>
              <a:t>Caso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estudio: </a:t>
            </a:r>
            <a:r>
              <a:rPr sz="1100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Lo</a:t>
            </a:r>
            <a:r>
              <a:rPr sz="1100" b="1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que</a:t>
            </a:r>
            <a:r>
              <a:rPr sz="11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no</a:t>
            </a:r>
            <a:r>
              <a:rPr sz="1100" b="1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me</a:t>
            </a:r>
            <a:r>
              <a:rPr sz="1100" b="1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dijeron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5765" y="1365567"/>
            <a:ext cx="2720480" cy="6461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4517" y="1214532"/>
            <a:ext cx="4349327" cy="633136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402" y="1219349"/>
            <a:ext cx="4003161" cy="571780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495" y="1219303"/>
            <a:ext cx="4042521" cy="45354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2835" y="876046"/>
            <a:ext cx="5818505" cy="3747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8260">
              <a:lnSpc>
                <a:spcPct val="109800"/>
              </a:lnSpc>
              <a:spcBef>
                <a:spcPts val="100"/>
              </a:spcBef>
              <a:tabLst>
                <a:tab pos="278765" algn="l"/>
              </a:tabLst>
            </a:pPr>
            <a:r>
              <a:rPr sz="1100" b="1" spc="-50" dirty="0">
                <a:latin typeface="Arial"/>
                <a:cs typeface="Arial"/>
              </a:rPr>
              <a:t>1</a:t>
            </a:r>
            <a:r>
              <a:rPr sz="1100" b="1" dirty="0">
                <a:latin typeface="Arial"/>
                <a:cs typeface="Arial"/>
              </a:rPr>
              <a:t>	¿Qué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alianzas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resultarán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esenciales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para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que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la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nueva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directora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desempeñe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25" dirty="0">
                <a:latin typeface="Arial"/>
                <a:cs typeface="Arial"/>
              </a:rPr>
              <a:t>con </a:t>
            </a:r>
            <a:r>
              <a:rPr sz="1100" b="1" dirty="0">
                <a:latin typeface="Arial"/>
                <a:cs typeface="Arial"/>
              </a:rPr>
              <a:t>éxito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su </a:t>
            </a:r>
            <a:r>
              <a:rPr sz="1100" b="1" spc="-10" dirty="0">
                <a:latin typeface="Arial"/>
                <a:cs typeface="Arial"/>
              </a:rPr>
              <a:t>cargo?</a:t>
            </a:r>
            <a:endParaRPr sz="1100">
              <a:latin typeface="Arial"/>
              <a:cs typeface="Arial"/>
            </a:endParaRPr>
          </a:p>
          <a:p>
            <a:pPr marL="50800" marR="48895" indent="228600">
              <a:lnSpc>
                <a:spcPts val="1480"/>
              </a:lnSpc>
              <a:spcBef>
                <a:spcPts val="45"/>
              </a:spcBef>
            </a:pPr>
            <a:r>
              <a:rPr sz="1100" dirty="0">
                <a:latin typeface="Arial"/>
                <a:cs typeface="Arial"/>
              </a:rPr>
              <a:t>La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alianza</a:t>
            </a:r>
            <a:r>
              <a:rPr sz="1100" spc="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principal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IB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centro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acreditación,</a:t>
            </a:r>
            <a:r>
              <a:rPr sz="1100" spc="1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revisar</a:t>
            </a:r>
            <a:r>
              <a:rPr sz="1100" spc="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estándares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y </a:t>
            </a:r>
            <a:r>
              <a:rPr sz="1100" dirty="0">
                <a:latin typeface="Arial"/>
                <a:cs typeface="Arial"/>
              </a:rPr>
              <a:t>prácticas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así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como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modelo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evaluación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practicas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centro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esenciales.</a:t>
            </a:r>
            <a:r>
              <a:rPr sz="1050" spc="-15" baseline="31746" dirty="0">
                <a:latin typeface="Arial"/>
                <a:cs typeface="Arial"/>
                <a:hlinkClick r:id="rId2" action="ppaction://hlinksldjump"/>
              </a:rPr>
              <a:t>1</a:t>
            </a:r>
            <a:endParaRPr sz="1050" baseline="31746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0"/>
              </a:spcBef>
            </a:pPr>
            <a:r>
              <a:rPr sz="1100" dirty="0">
                <a:latin typeface="Arial"/>
                <a:cs typeface="Arial"/>
              </a:rPr>
              <a:t>Su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formación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10" dirty="0">
                <a:latin typeface="Arial"/>
                <a:cs typeface="Arial"/>
              </a:rPr>
              <a:t> liderazgo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sostenible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por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parte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IB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prioritaria.</a:t>
            </a:r>
            <a:endParaRPr sz="1100">
              <a:latin typeface="Arial"/>
              <a:cs typeface="Arial"/>
            </a:endParaRPr>
          </a:p>
          <a:p>
            <a:pPr marL="50800" marR="49530">
              <a:lnSpc>
                <a:spcPct val="109800"/>
              </a:lnSpc>
            </a:pPr>
            <a:r>
              <a:rPr sz="1100" dirty="0">
                <a:latin typeface="Arial"/>
                <a:cs typeface="Arial"/>
              </a:rPr>
              <a:t>Pauline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consciente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relación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entre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presidente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consejo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escolar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director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esencial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éxito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colegio.</a:t>
            </a:r>
            <a:endParaRPr sz="1100">
              <a:latin typeface="Arial"/>
              <a:cs typeface="Arial"/>
            </a:endParaRPr>
          </a:p>
          <a:p>
            <a:pPr marL="50800" marR="43180">
              <a:lnSpc>
                <a:spcPts val="1450"/>
              </a:lnSpc>
              <a:spcBef>
                <a:spcPts val="70"/>
              </a:spcBef>
            </a:pPr>
            <a:r>
              <a:rPr sz="1100" dirty="0">
                <a:latin typeface="Arial"/>
                <a:cs typeface="Arial"/>
              </a:rPr>
              <a:t>Paulina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como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nueva</a:t>
            </a:r>
            <a:r>
              <a:rPr sz="1100" spc="1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directora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conocer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historia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desarrollo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colaborativo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la </a:t>
            </a:r>
            <a:r>
              <a:rPr sz="1100" dirty="0">
                <a:latin typeface="Arial"/>
                <a:cs typeface="Arial"/>
              </a:rPr>
              <a:t>misión,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principio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 valores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colegio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reflejadas en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distintas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políticas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necesarias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la</a:t>
            </a:r>
            <a:endParaRPr sz="11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Arial"/>
                <a:cs typeface="Arial"/>
              </a:rPr>
              <a:t>acreditación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colegio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mundo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IB.</a:t>
            </a:r>
            <a:endParaRPr sz="1100">
              <a:latin typeface="Arial"/>
              <a:cs typeface="Arial"/>
            </a:endParaRPr>
          </a:p>
          <a:p>
            <a:pPr marL="828675" marR="516255" algn="just">
              <a:lnSpc>
                <a:spcPct val="131000"/>
              </a:lnSpc>
              <a:spcBef>
                <a:spcPts val="919"/>
              </a:spcBef>
            </a:pPr>
            <a:r>
              <a:rPr sz="1100" i="1" spc="-10" dirty="0">
                <a:latin typeface="Arial"/>
                <a:cs typeface="Arial"/>
              </a:rPr>
              <a:t>“El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liderazgo escolar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25" dirty="0">
                <a:latin typeface="Arial"/>
                <a:cs typeface="Arial"/>
              </a:rPr>
              <a:t>se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ha</a:t>
            </a:r>
            <a:r>
              <a:rPr sz="1100" i="1" spc="-1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convertido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en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una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prioridad </a:t>
            </a:r>
            <a:r>
              <a:rPr sz="1100" i="1" spc="-15" dirty="0">
                <a:latin typeface="Arial"/>
                <a:cs typeface="Arial"/>
              </a:rPr>
              <a:t>de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los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programas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de</a:t>
            </a:r>
            <a:r>
              <a:rPr sz="1100" i="1" spc="27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política</a:t>
            </a:r>
            <a:r>
              <a:rPr sz="1100" i="1" spc="28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educativa</a:t>
            </a:r>
            <a:r>
              <a:rPr sz="1100" i="1" spc="30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a</a:t>
            </a:r>
            <a:r>
              <a:rPr sz="1100" i="1" spc="28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nivel</a:t>
            </a:r>
            <a:r>
              <a:rPr sz="1100" i="1" spc="29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internacional.</a:t>
            </a:r>
            <a:r>
              <a:rPr sz="1100" i="1" spc="35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Desempeña</a:t>
            </a:r>
            <a:r>
              <a:rPr sz="1100" i="1" spc="35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una</a:t>
            </a:r>
            <a:r>
              <a:rPr sz="1100" i="1" spc="37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función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decisiva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en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20" dirty="0">
                <a:latin typeface="Arial"/>
                <a:cs typeface="Arial"/>
              </a:rPr>
              <a:t>la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mejora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de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los</a:t>
            </a:r>
            <a:r>
              <a:rPr sz="1100" i="1" spc="33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resultados</a:t>
            </a:r>
            <a:r>
              <a:rPr sz="1100" i="1" spc="33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escolares</a:t>
            </a:r>
            <a:r>
              <a:rPr sz="1100" i="1" spc="33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al</a:t>
            </a:r>
            <a:r>
              <a:rPr sz="1100" i="1" spc="3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influir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en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las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motivaciones</a:t>
            </a:r>
            <a:r>
              <a:rPr sz="1100" i="1" spc="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</a:t>
            </a:r>
            <a:r>
              <a:rPr sz="1100" i="1" spc="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capacidades</a:t>
            </a:r>
            <a:r>
              <a:rPr sz="1100" i="1" spc="4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de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los</a:t>
            </a:r>
            <a:r>
              <a:rPr sz="1100" i="1" spc="4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maestros,</a:t>
            </a:r>
            <a:r>
              <a:rPr sz="1100" i="1" spc="3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así</a:t>
            </a:r>
            <a:r>
              <a:rPr sz="1100" i="1" spc="3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como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en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el</a:t>
            </a:r>
            <a:r>
              <a:rPr sz="1100" i="1" spc="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entorno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 </a:t>
            </a:r>
            <a:r>
              <a:rPr sz="1100" i="1" spc="-10" dirty="0">
                <a:latin typeface="Arial"/>
                <a:cs typeface="Arial"/>
              </a:rPr>
              <a:t>ambiente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escolares.</a:t>
            </a:r>
            <a:r>
              <a:rPr sz="1100" i="1" spc="13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El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liderazgo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escolar</a:t>
            </a:r>
            <a:r>
              <a:rPr sz="1100" i="1" spc="15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eficaz</a:t>
            </a:r>
            <a:r>
              <a:rPr sz="1100" i="1" spc="1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es</a:t>
            </a:r>
            <a:r>
              <a:rPr sz="1100" i="1" spc="114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indispensable</a:t>
            </a:r>
            <a:r>
              <a:rPr sz="1100" i="1" spc="15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para</a:t>
            </a:r>
            <a:r>
              <a:rPr sz="1100" i="1" spc="-5" dirty="0">
                <a:latin typeface="Arial"/>
                <a:cs typeface="Arial"/>
              </a:rPr>
              <a:t> aumentar</a:t>
            </a:r>
            <a:r>
              <a:rPr sz="1100" i="1" spc="-70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la</a:t>
            </a:r>
            <a:r>
              <a:rPr sz="1100" i="1" spc="-7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eficiencia</a:t>
            </a:r>
            <a:r>
              <a:rPr sz="1100" i="1" spc="-6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</a:t>
            </a:r>
            <a:r>
              <a:rPr sz="1100" i="1" spc="-8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la</a:t>
            </a:r>
            <a:r>
              <a:rPr sz="1100" i="1" spc="-9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equidad</a:t>
            </a:r>
            <a:r>
              <a:rPr sz="1100" i="1" spc="-90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de</a:t>
            </a:r>
            <a:r>
              <a:rPr sz="1100" i="1" spc="-7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la</a:t>
            </a:r>
            <a:r>
              <a:rPr sz="1100" i="1" spc="-9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educación.</a:t>
            </a:r>
            <a:r>
              <a:rPr sz="1100" i="1" spc="-8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[...]</a:t>
            </a:r>
            <a:r>
              <a:rPr sz="1100" i="1" spc="-9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Los</a:t>
            </a:r>
            <a:r>
              <a:rPr sz="1100" i="1" spc="-8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responsables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de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política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educativa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necesitan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mejorar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20" dirty="0">
                <a:latin typeface="Arial"/>
                <a:cs typeface="Arial"/>
              </a:rPr>
              <a:t>la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calidad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del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liderazgo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escolar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 </a:t>
            </a:r>
            <a:r>
              <a:rPr sz="1100" i="1" spc="-10" dirty="0">
                <a:latin typeface="Arial"/>
                <a:cs typeface="Arial"/>
              </a:rPr>
              <a:t>hacerlo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viable”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(Bolívar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2013:2).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717" y="8819832"/>
            <a:ext cx="1830070" cy="6350"/>
          </a:xfrm>
          <a:custGeom>
            <a:avLst/>
            <a:gdLst/>
            <a:ahLst/>
            <a:cxnLst/>
            <a:rect l="l" t="t" r="r" b="b"/>
            <a:pathLst>
              <a:path w="1830070" h="6350">
                <a:moveTo>
                  <a:pt x="1829816" y="0"/>
                </a:moveTo>
                <a:lnTo>
                  <a:pt x="0" y="0"/>
                </a:lnTo>
                <a:lnTo>
                  <a:pt x="0" y="6349"/>
                </a:lnTo>
                <a:lnTo>
                  <a:pt x="1829816" y="6349"/>
                </a:lnTo>
                <a:lnTo>
                  <a:pt x="1829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6617" y="8889682"/>
            <a:ext cx="4322445" cy="267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975" baseline="29914" dirty="0">
                <a:latin typeface="Arial"/>
                <a:cs typeface="Arial"/>
              </a:rPr>
              <a:t>1</a:t>
            </a:r>
            <a:r>
              <a:rPr sz="975" spc="104" baseline="29914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Solicitud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de </a:t>
            </a:r>
            <a:r>
              <a:rPr sz="800" spc="-10" dirty="0">
                <a:latin typeface="Arial"/>
                <a:cs typeface="Arial"/>
              </a:rPr>
              <a:t>Autorización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visita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de </a:t>
            </a:r>
            <a:r>
              <a:rPr sz="800" spc="-10" dirty="0">
                <a:latin typeface="Arial"/>
                <a:cs typeface="Arial"/>
              </a:rPr>
              <a:t>verificación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decisión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del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IB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sobre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la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autorización. </a:t>
            </a:r>
            <a:r>
              <a:rPr sz="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https://pds.ibo.org/leadingthelearninges/course/en/assets/61a90aa0aa3eb908c056e9df/file.pdf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35" y="1060196"/>
            <a:ext cx="5735320" cy="301117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  <a:tabLst>
                <a:tab pos="240665" algn="l"/>
              </a:tabLst>
            </a:pPr>
            <a:r>
              <a:rPr sz="1100" b="1" spc="-50" dirty="0">
                <a:latin typeface="Arial"/>
                <a:cs typeface="Arial"/>
              </a:rPr>
              <a:t>2</a:t>
            </a:r>
            <a:r>
              <a:rPr sz="1100" b="1" dirty="0">
                <a:latin typeface="Arial"/>
                <a:cs typeface="Arial"/>
              </a:rPr>
              <a:t>	¿Cómo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debería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Pauline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abordar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su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relación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con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el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consejo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escolar?</a:t>
            </a:r>
            <a:endParaRPr sz="1100">
              <a:latin typeface="Arial"/>
              <a:cs typeface="Arial"/>
            </a:endParaRPr>
          </a:p>
          <a:p>
            <a:pPr marL="12700" marR="6350" indent="228600">
              <a:lnSpc>
                <a:spcPts val="1480"/>
              </a:lnSpc>
              <a:spcBef>
                <a:spcPts val="45"/>
              </a:spcBef>
            </a:pPr>
            <a:r>
              <a:rPr sz="1100" dirty="0">
                <a:latin typeface="Arial"/>
                <a:cs typeface="Arial"/>
              </a:rPr>
              <a:t>Pauline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consciente</a:t>
            </a:r>
            <a:r>
              <a:rPr sz="1100" spc="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relación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entre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1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presidente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consejo</a:t>
            </a:r>
            <a:r>
              <a:rPr sz="1100" spc="1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escolar</a:t>
            </a:r>
            <a:r>
              <a:rPr sz="1100" spc="1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12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el </a:t>
            </a:r>
            <a:r>
              <a:rPr sz="1100" dirty="0">
                <a:latin typeface="Arial"/>
                <a:cs typeface="Arial"/>
              </a:rPr>
              <a:t>director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esencial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éxito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colegio.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100" dirty="0">
                <a:latin typeface="Arial"/>
                <a:cs typeface="Arial"/>
              </a:rPr>
              <a:t>Paulina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como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nueva</a:t>
            </a:r>
            <a:r>
              <a:rPr sz="1100" spc="1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directora</a:t>
            </a:r>
            <a:r>
              <a:rPr sz="1100" spc="1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conocer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historia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desarrollo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colaborativo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la</a:t>
            </a:r>
            <a:endParaRPr sz="1100">
              <a:latin typeface="Arial"/>
              <a:cs typeface="Arial"/>
            </a:endParaRPr>
          </a:p>
          <a:p>
            <a:pPr marL="12700" marR="8255">
              <a:lnSpc>
                <a:spcPct val="109800"/>
              </a:lnSpc>
            </a:pPr>
            <a:r>
              <a:rPr sz="1100" dirty="0">
                <a:latin typeface="Arial"/>
                <a:cs typeface="Arial"/>
              </a:rPr>
              <a:t>misión,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principio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 valores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colegio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reflejadas en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las distintas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políticas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necesarias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la </a:t>
            </a:r>
            <a:r>
              <a:rPr sz="1100" spc="-10" dirty="0">
                <a:latin typeface="Arial"/>
                <a:cs typeface="Arial"/>
              </a:rPr>
              <a:t>acreditación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colegio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mundo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IB.</a:t>
            </a:r>
            <a:endParaRPr sz="1100">
              <a:latin typeface="Arial"/>
              <a:cs typeface="Arial"/>
            </a:endParaRPr>
          </a:p>
          <a:p>
            <a:pPr marL="790575" marR="471805" algn="just">
              <a:lnSpc>
                <a:spcPct val="131200"/>
              </a:lnSpc>
              <a:spcBef>
                <a:spcPts val="919"/>
              </a:spcBef>
            </a:pPr>
            <a:r>
              <a:rPr sz="1100" i="1" spc="-10" dirty="0">
                <a:latin typeface="Arial"/>
                <a:cs typeface="Arial"/>
              </a:rPr>
              <a:t>“El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liderazgo escolar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25" dirty="0">
                <a:latin typeface="Arial"/>
                <a:cs typeface="Arial"/>
              </a:rPr>
              <a:t>se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ha</a:t>
            </a:r>
            <a:r>
              <a:rPr sz="1100" i="1" spc="-1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convertido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en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una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prioridad </a:t>
            </a:r>
            <a:r>
              <a:rPr sz="1100" i="1" spc="-15" dirty="0">
                <a:latin typeface="Arial"/>
                <a:cs typeface="Arial"/>
              </a:rPr>
              <a:t>de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los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programas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de</a:t>
            </a:r>
            <a:r>
              <a:rPr sz="1100" i="1" spc="27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política</a:t>
            </a:r>
            <a:r>
              <a:rPr sz="1100" i="1" spc="28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educativa</a:t>
            </a:r>
            <a:r>
              <a:rPr sz="1100" i="1" spc="30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a</a:t>
            </a:r>
            <a:r>
              <a:rPr sz="1100" i="1" spc="28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nivel</a:t>
            </a:r>
            <a:r>
              <a:rPr sz="1100" i="1" spc="29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internacional.</a:t>
            </a:r>
            <a:r>
              <a:rPr sz="1100" i="1" spc="35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Desempeña</a:t>
            </a:r>
            <a:r>
              <a:rPr sz="1100" i="1" spc="35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una</a:t>
            </a:r>
            <a:r>
              <a:rPr sz="1100" i="1" spc="37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función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decisiva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en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20" dirty="0">
                <a:latin typeface="Arial"/>
                <a:cs typeface="Arial"/>
              </a:rPr>
              <a:t>la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mejora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de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los</a:t>
            </a:r>
            <a:r>
              <a:rPr sz="1100" i="1" spc="33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resultados</a:t>
            </a:r>
            <a:r>
              <a:rPr sz="1100" i="1" spc="33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escolares</a:t>
            </a:r>
            <a:r>
              <a:rPr sz="1100" i="1" spc="33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al</a:t>
            </a:r>
            <a:r>
              <a:rPr sz="1100" i="1" spc="3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influir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en</a:t>
            </a:r>
            <a:r>
              <a:rPr sz="1100" i="1" spc="3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las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motivaciones</a:t>
            </a:r>
            <a:r>
              <a:rPr sz="1100" i="1" spc="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</a:t>
            </a:r>
            <a:r>
              <a:rPr sz="1100" i="1" spc="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capacidades</a:t>
            </a:r>
            <a:r>
              <a:rPr sz="1100" i="1" spc="4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de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los</a:t>
            </a:r>
            <a:r>
              <a:rPr sz="1100" i="1" spc="4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maestros,</a:t>
            </a:r>
            <a:r>
              <a:rPr sz="1100" i="1" spc="3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así</a:t>
            </a:r>
            <a:r>
              <a:rPr sz="1100" i="1" spc="3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como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en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el</a:t>
            </a:r>
            <a:r>
              <a:rPr sz="1100" i="1" spc="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entorno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 </a:t>
            </a:r>
            <a:r>
              <a:rPr sz="1100" i="1" spc="-10" dirty="0">
                <a:latin typeface="Arial"/>
                <a:cs typeface="Arial"/>
              </a:rPr>
              <a:t>ambiente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escolares.</a:t>
            </a:r>
            <a:r>
              <a:rPr sz="1100" i="1" spc="13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El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liderazgo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escolar</a:t>
            </a:r>
            <a:r>
              <a:rPr sz="1100" i="1" spc="15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eficaz</a:t>
            </a:r>
            <a:r>
              <a:rPr sz="1100" i="1" spc="1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es</a:t>
            </a:r>
            <a:r>
              <a:rPr sz="1100" i="1" spc="114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indispensable</a:t>
            </a:r>
            <a:r>
              <a:rPr sz="1100" i="1" spc="15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para</a:t>
            </a:r>
            <a:r>
              <a:rPr sz="1100" i="1" spc="-5" dirty="0">
                <a:latin typeface="Arial"/>
                <a:cs typeface="Arial"/>
              </a:rPr>
              <a:t> aumentar</a:t>
            </a:r>
            <a:r>
              <a:rPr sz="1100" i="1" spc="-70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la</a:t>
            </a:r>
            <a:r>
              <a:rPr sz="1100" i="1" spc="-7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eficiencia</a:t>
            </a:r>
            <a:r>
              <a:rPr sz="1100" i="1" spc="-6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</a:t>
            </a:r>
            <a:r>
              <a:rPr sz="1100" i="1" spc="-85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la</a:t>
            </a:r>
            <a:r>
              <a:rPr sz="1100" i="1" spc="-9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equidad</a:t>
            </a:r>
            <a:r>
              <a:rPr sz="1100" i="1" spc="-90" dirty="0">
                <a:latin typeface="Arial"/>
                <a:cs typeface="Arial"/>
              </a:rPr>
              <a:t> </a:t>
            </a:r>
            <a:r>
              <a:rPr sz="1100" i="1" spc="-15" dirty="0">
                <a:latin typeface="Arial"/>
                <a:cs typeface="Arial"/>
              </a:rPr>
              <a:t>de</a:t>
            </a:r>
            <a:r>
              <a:rPr sz="1100" i="1" spc="-7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la</a:t>
            </a:r>
            <a:r>
              <a:rPr sz="1100" i="1" spc="-9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educación.</a:t>
            </a:r>
            <a:r>
              <a:rPr sz="1100" i="1" spc="-8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[...]</a:t>
            </a:r>
            <a:r>
              <a:rPr sz="1100" i="1" spc="-9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Los</a:t>
            </a:r>
            <a:r>
              <a:rPr sz="1100" i="1" spc="-8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responsables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de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política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educativa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necesitan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mejorar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20" dirty="0">
                <a:latin typeface="Arial"/>
                <a:cs typeface="Arial"/>
              </a:rPr>
              <a:t>la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calidad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del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liderazgo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escolar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 </a:t>
            </a:r>
            <a:r>
              <a:rPr sz="1100" i="1" spc="-10" dirty="0">
                <a:latin typeface="Arial"/>
                <a:cs typeface="Arial"/>
              </a:rPr>
              <a:t>hacerlo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viable”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(Bolívar</a:t>
            </a:r>
            <a:r>
              <a:rPr sz="1100" i="1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2013:2).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35" y="1111631"/>
            <a:ext cx="5744210" cy="2225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Arial"/>
                <a:cs typeface="Arial"/>
              </a:rPr>
              <a:t>C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¿Cómo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podría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gestionar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el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equipo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directivo?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100">
              <a:latin typeface="Arial"/>
              <a:cs typeface="Arial"/>
            </a:endParaRPr>
          </a:p>
          <a:p>
            <a:pPr marL="12700" marR="5080" indent="228600" algn="just">
              <a:lnSpc>
                <a:spcPct val="109800"/>
              </a:lnSpc>
            </a:pPr>
            <a:r>
              <a:rPr sz="1100" dirty="0">
                <a:latin typeface="Arial"/>
                <a:cs typeface="Arial"/>
              </a:rPr>
              <a:t>Puede</a:t>
            </a:r>
            <a:r>
              <a:rPr sz="1100" spc="3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planificar</a:t>
            </a:r>
            <a:r>
              <a:rPr sz="1100" spc="3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una</a:t>
            </a:r>
            <a:r>
              <a:rPr sz="1100" spc="3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implementación</a:t>
            </a:r>
            <a:r>
              <a:rPr sz="1100" spc="3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sustentable</a:t>
            </a:r>
            <a:r>
              <a:rPr sz="1100" spc="3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si</a:t>
            </a:r>
            <a:r>
              <a:rPr sz="1100" spc="3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tiene</a:t>
            </a:r>
            <a:r>
              <a:rPr sz="1100" spc="3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3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cuenta</a:t>
            </a:r>
            <a:r>
              <a:rPr sz="1100" spc="3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3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visión,</a:t>
            </a:r>
            <a:r>
              <a:rPr sz="1100" spc="3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la </a:t>
            </a:r>
            <a:r>
              <a:rPr sz="1100" dirty="0">
                <a:latin typeface="Arial"/>
                <a:cs typeface="Arial"/>
              </a:rPr>
              <a:t>declaración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principios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requisitos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su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colegio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IB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estableciendo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objetivos </a:t>
            </a:r>
            <a:r>
              <a:rPr sz="1100" dirty="0">
                <a:latin typeface="Arial"/>
                <a:cs typeface="Arial"/>
              </a:rPr>
              <a:t>con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metas</a:t>
            </a:r>
            <a:r>
              <a:rPr sz="1100" spc="2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corto,</a:t>
            </a:r>
            <a:r>
              <a:rPr sz="1100" spc="2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mediano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229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largo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plazo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enfocando</a:t>
            </a:r>
            <a:r>
              <a:rPr sz="1100" spc="2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229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proceso</a:t>
            </a:r>
            <a:r>
              <a:rPr sz="1100" spc="2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indagación</a:t>
            </a:r>
            <a:r>
              <a:rPr sz="1100" spc="2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229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IB </a:t>
            </a:r>
            <a:r>
              <a:rPr sz="1100" spc="-10" dirty="0">
                <a:latin typeface="Arial"/>
                <a:cs typeface="Arial"/>
              </a:rPr>
              <a:t>(Planeación,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acción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 reflexión)</a:t>
            </a:r>
            <a:endParaRPr sz="1100">
              <a:latin typeface="Arial"/>
              <a:cs typeface="Arial"/>
            </a:endParaRPr>
          </a:p>
          <a:p>
            <a:pPr marL="12700" marR="14604" algn="just">
              <a:lnSpc>
                <a:spcPts val="1450"/>
              </a:lnSpc>
              <a:spcBef>
                <a:spcPts val="70"/>
              </a:spcBef>
            </a:pPr>
            <a:r>
              <a:rPr sz="1100" dirty="0">
                <a:latin typeface="Arial"/>
                <a:cs typeface="Arial"/>
              </a:rPr>
              <a:t>Es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indispensable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incluya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todo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equipo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cuando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inicie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indagaciones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profesionales </a:t>
            </a:r>
            <a:r>
              <a:rPr sz="1100" dirty="0">
                <a:latin typeface="Arial"/>
                <a:cs typeface="Arial"/>
              </a:rPr>
              <a:t>invitando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plantear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preguntas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ponen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manifiesto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puntos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fuertes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débiles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su</a:t>
            </a:r>
            <a:endParaRPr sz="1100">
              <a:latin typeface="Arial"/>
              <a:cs typeface="Arial"/>
            </a:endParaRPr>
          </a:p>
          <a:p>
            <a:pPr marL="12700" marR="5715" algn="just">
              <a:lnSpc>
                <a:spcPts val="1450"/>
              </a:lnSpc>
              <a:spcBef>
                <a:spcPts val="30"/>
              </a:spcBef>
            </a:pPr>
            <a:r>
              <a:rPr sz="1100" spc="-10" dirty="0">
                <a:latin typeface="Arial"/>
                <a:cs typeface="Arial"/>
              </a:rPr>
              <a:t>plan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escolar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basado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35" dirty="0">
                <a:latin typeface="Arial"/>
                <a:cs typeface="Arial"/>
              </a:rPr>
              <a:t> el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IB,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así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como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las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oportunidades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que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este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ofrece.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Un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enfoque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basado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indagación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será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fundamental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hora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considerar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significa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“implementación </a:t>
            </a:r>
            <a:r>
              <a:rPr sz="1100" dirty="0">
                <a:latin typeface="Arial"/>
                <a:cs typeface="Arial"/>
              </a:rPr>
              <a:t>sustentable”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junta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gobierno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colegio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equipo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liderazgo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colegio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plan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acción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escolar.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35" y="1260856"/>
            <a:ext cx="5744210" cy="4328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Arial"/>
                <a:cs typeface="Arial"/>
              </a:rPr>
              <a:t>D</a:t>
            </a:r>
            <a:r>
              <a:rPr sz="1100" b="1" spc="24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¿Qué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pasos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debería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tomar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Pauline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para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dejar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claro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cuál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es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su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función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20" dirty="0">
                <a:latin typeface="Arial"/>
                <a:cs typeface="Arial"/>
              </a:rPr>
              <a:t>TIS?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100">
              <a:latin typeface="Arial"/>
              <a:cs typeface="Arial"/>
            </a:endParaRPr>
          </a:p>
          <a:p>
            <a:pPr marL="12700" marR="9525" indent="228600" algn="just">
              <a:lnSpc>
                <a:spcPct val="109800"/>
              </a:lnSpc>
            </a:pPr>
            <a:r>
              <a:rPr sz="1100" dirty="0">
                <a:latin typeface="Arial"/>
                <a:cs typeface="Arial"/>
              </a:rPr>
              <a:t>Como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primer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paso,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Pauline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deberá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comunicar </a:t>
            </a:r>
            <a:r>
              <a:rPr sz="1100" dirty="0">
                <a:latin typeface="Arial"/>
                <a:cs typeface="Arial"/>
              </a:rPr>
              <a:t>su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visión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objetivos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colegio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todo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personal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basada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reuniones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informativas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visitas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clases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donde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pueda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ayudar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 </a:t>
            </a:r>
            <a:r>
              <a:rPr sz="1100" dirty="0">
                <a:latin typeface="Arial"/>
                <a:cs typeface="Arial"/>
              </a:rPr>
              <a:t>establecer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su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presencia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autoridad.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Arial"/>
              <a:cs typeface="Arial"/>
            </a:endParaRPr>
          </a:p>
          <a:p>
            <a:pPr marL="12700" marR="5080" indent="228600" algn="just">
              <a:lnSpc>
                <a:spcPct val="110500"/>
              </a:lnSpc>
            </a:pPr>
            <a:r>
              <a:rPr sz="1100" dirty="0">
                <a:latin typeface="Arial"/>
                <a:cs typeface="Arial"/>
              </a:rPr>
              <a:t>Segundo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crucial</a:t>
            </a:r>
            <a:r>
              <a:rPr sz="1100" spc="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defina</a:t>
            </a:r>
            <a:r>
              <a:rPr sz="1100" spc="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claramente</a:t>
            </a:r>
            <a:r>
              <a:rPr sz="1100" spc="1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sus</a:t>
            </a:r>
            <a:r>
              <a:rPr sz="1100" spc="1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expectativas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roles</a:t>
            </a:r>
            <a:r>
              <a:rPr sz="1100" spc="11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dentro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equipo </a:t>
            </a:r>
            <a:r>
              <a:rPr sz="1100" dirty="0">
                <a:latin typeface="Arial"/>
                <a:cs typeface="Arial"/>
              </a:rPr>
              <a:t>directivo.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Reconocer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importancia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conocer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su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estilo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liderazgo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colegio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para </a:t>
            </a:r>
            <a:r>
              <a:rPr sz="1100" dirty="0">
                <a:latin typeface="Arial"/>
                <a:cs typeface="Arial"/>
              </a:rPr>
              <a:t>proyectar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una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estrategia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desarrollo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colaborativo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tiempo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un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paso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indispensable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y </a:t>
            </a:r>
            <a:r>
              <a:rPr sz="1100" spc="-10" dirty="0">
                <a:latin typeface="Arial"/>
                <a:cs typeface="Arial"/>
              </a:rPr>
              <a:t>mediador.</a:t>
            </a:r>
            <a:endParaRPr sz="1100">
              <a:latin typeface="Arial"/>
              <a:cs typeface="Arial"/>
            </a:endParaRPr>
          </a:p>
          <a:p>
            <a:pPr marL="609600" marR="481330" algn="just">
              <a:lnSpc>
                <a:spcPct val="132900"/>
              </a:lnSpc>
              <a:spcBef>
                <a:spcPts val="745"/>
              </a:spcBef>
            </a:pPr>
            <a:r>
              <a:rPr sz="1100" dirty="0">
                <a:latin typeface="Arial"/>
                <a:cs typeface="Arial"/>
              </a:rPr>
              <a:t>“E</a:t>
            </a:r>
            <a:r>
              <a:rPr sz="1100" i="1" dirty="0">
                <a:latin typeface="Arial"/>
                <a:cs typeface="Arial"/>
              </a:rPr>
              <a:t>l</a:t>
            </a:r>
            <a:r>
              <a:rPr sz="1100" i="1" spc="9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liderazgo</a:t>
            </a:r>
            <a:r>
              <a:rPr sz="1100" i="1" spc="9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pedagógico</a:t>
            </a:r>
            <a:r>
              <a:rPr sz="1100" i="1" spc="9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pone</a:t>
            </a:r>
            <a:r>
              <a:rPr sz="1100" i="1" spc="9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el</a:t>
            </a:r>
            <a:r>
              <a:rPr sz="1100" i="1" spc="8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acento</a:t>
            </a:r>
            <a:r>
              <a:rPr sz="1100" i="1" spc="9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en</a:t>
            </a:r>
            <a:r>
              <a:rPr sz="1100" i="1" spc="9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los</a:t>
            </a:r>
            <a:r>
              <a:rPr sz="1100" i="1" spc="8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procesos</a:t>
            </a:r>
            <a:r>
              <a:rPr sz="1100" i="1" spc="8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9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enseñanza- aprendizaje;</a:t>
            </a:r>
            <a:r>
              <a:rPr sz="1100" i="1" spc="-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el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transformacional</a:t>
            </a:r>
            <a:r>
              <a:rPr sz="1100" i="1" spc="-6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hace</a:t>
            </a:r>
            <a:r>
              <a:rPr sz="1100" i="1" spc="-3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ver</a:t>
            </a:r>
            <a:r>
              <a:rPr sz="1100" i="1" spc="-6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el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imprescindible</a:t>
            </a:r>
            <a:r>
              <a:rPr sz="1100" i="1" spc="-3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desarrollo</a:t>
            </a:r>
            <a:r>
              <a:rPr sz="1100" i="1" spc="-3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-30" dirty="0">
                <a:latin typeface="Arial"/>
                <a:cs typeface="Arial"/>
              </a:rPr>
              <a:t> </a:t>
            </a:r>
            <a:r>
              <a:rPr sz="1100" i="1" spc="-25" dirty="0">
                <a:latin typeface="Arial"/>
                <a:cs typeface="Arial"/>
              </a:rPr>
              <a:t>los </a:t>
            </a:r>
            <a:r>
              <a:rPr sz="1100" i="1" dirty="0">
                <a:latin typeface="Arial"/>
                <a:cs typeface="Arial"/>
              </a:rPr>
              <a:t>miembros</a:t>
            </a:r>
            <a:r>
              <a:rPr sz="1100" i="1" spc="-6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la</a:t>
            </a:r>
            <a:r>
              <a:rPr sz="1100" i="1" spc="-5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escuela,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en</a:t>
            </a:r>
            <a:r>
              <a:rPr sz="1100" i="1" spc="-5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especial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los</a:t>
            </a:r>
            <a:r>
              <a:rPr sz="1100" i="1" spc="-6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docentes;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el</a:t>
            </a:r>
            <a:r>
              <a:rPr sz="1100" i="1" spc="-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distribuido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llama</a:t>
            </a:r>
            <a:r>
              <a:rPr sz="1100" i="1" spc="-25" dirty="0">
                <a:latin typeface="Arial"/>
                <a:cs typeface="Arial"/>
              </a:rPr>
              <a:t> la </a:t>
            </a:r>
            <a:r>
              <a:rPr sz="1100" i="1" dirty="0">
                <a:latin typeface="Arial"/>
                <a:cs typeface="Arial"/>
              </a:rPr>
              <a:t>atención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sobre</a:t>
            </a:r>
            <a:r>
              <a:rPr sz="1100" i="1" spc="1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los</a:t>
            </a:r>
            <a:r>
              <a:rPr sz="1100" i="1" spc="12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procesos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1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participación</a:t>
            </a:r>
            <a:r>
              <a:rPr sz="1100" i="1" spc="1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13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desconcentración</a:t>
            </a:r>
            <a:r>
              <a:rPr sz="1100" i="1" spc="130" dirty="0">
                <a:latin typeface="Arial"/>
                <a:cs typeface="Arial"/>
              </a:rPr>
              <a:t> </a:t>
            </a:r>
            <a:r>
              <a:rPr sz="1100" i="1" spc="-25" dirty="0">
                <a:latin typeface="Arial"/>
                <a:cs typeface="Arial"/>
              </a:rPr>
              <a:t>del </a:t>
            </a:r>
            <a:r>
              <a:rPr sz="1100" i="1" dirty="0">
                <a:latin typeface="Arial"/>
                <a:cs typeface="Arial"/>
              </a:rPr>
              <a:t>poder;</a:t>
            </a:r>
            <a:r>
              <a:rPr sz="1100" i="1" spc="-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el</a:t>
            </a:r>
            <a:r>
              <a:rPr sz="1100" i="1" spc="-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sistema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alerta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sobre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la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necesidad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considerar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la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acción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hacia </a:t>
            </a:r>
            <a:r>
              <a:rPr sz="1100" i="1" dirty="0">
                <a:latin typeface="Arial"/>
                <a:cs typeface="Arial"/>
              </a:rPr>
              <a:t>otras</a:t>
            </a:r>
            <a:r>
              <a:rPr sz="1100" i="1" spc="13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escuelas</a:t>
            </a:r>
            <a:r>
              <a:rPr sz="1100" i="1" spc="16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</a:t>
            </a:r>
            <a:r>
              <a:rPr sz="1100" i="1" spc="16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la</a:t>
            </a:r>
            <a:r>
              <a:rPr sz="1100" i="1" spc="16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dirección</a:t>
            </a:r>
            <a:r>
              <a:rPr sz="1100" i="1" spc="16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escolar;</a:t>
            </a:r>
            <a:r>
              <a:rPr sz="1100" i="1" spc="14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y</a:t>
            </a:r>
            <a:r>
              <a:rPr sz="1100" i="1" spc="15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el</a:t>
            </a:r>
            <a:r>
              <a:rPr sz="1100" i="1" spc="1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sostenible</a:t>
            </a:r>
            <a:r>
              <a:rPr sz="1100" i="1" spc="16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insiste</a:t>
            </a:r>
            <a:r>
              <a:rPr sz="1100" i="1" spc="16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en</a:t>
            </a:r>
            <a:r>
              <a:rPr sz="1100" i="1" spc="16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que</a:t>
            </a:r>
            <a:r>
              <a:rPr sz="1100" i="1" spc="165" dirty="0">
                <a:latin typeface="Arial"/>
                <a:cs typeface="Arial"/>
              </a:rPr>
              <a:t> </a:t>
            </a:r>
            <a:r>
              <a:rPr sz="1100" i="1" spc="-25" dirty="0">
                <a:latin typeface="Arial"/>
                <a:cs typeface="Arial"/>
              </a:rPr>
              <a:t>la </a:t>
            </a:r>
            <a:r>
              <a:rPr sz="1100" i="1" dirty="0">
                <a:latin typeface="Arial"/>
                <a:cs typeface="Arial"/>
              </a:rPr>
              <a:t>conducción</a:t>
            </a:r>
            <a:r>
              <a:rPr sz="1100" i="1" spc="21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institucional</a:t>
            </a:r>
            <a:r>
              <a:rPr sz="1100" i="1" spc="21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debe</a:t>
            </a:r>
            <a:r>
              <a:rPr sz="1100" i="1" spc="2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trascender</a:t>
            </a:r>
            <a:r>
              <a:rPr sz="1100" i="1" spc="23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a</a:t>
            </a:r>
            <a:r>
              <a:rPr sz="1100" i="1" spc="22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las</a:t>
            </a:r>
            <a:r>
              <a:rPr sz="1100" i="1" spc="21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personas</a:t>
            </a:r>
            <a:r>
              <a:rPr sz="1100" i="1" spc="21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individuales</a:t>
            </a:r>
            <a:r>
              <a:rPr sz="1100" i="1" spc="229" dirty="0">
                <a:latin typeface="Arial"/>
                <a:cs typeface="Arial"/>
              </a:rPr>
              <a:t> </a:t>
            </a:r>
            <a:r>
              <a:rPr sz="1100" i="1" spc="-50" dirty="0">
                <a:latin typeface="Arial"/>
                <a:cs typeface="Arial"/>
              </a:rPr>
              <a:t>y </a:t>
            </a:r>
            <a:r>
              <a:rPr sz="1100" i="1" dirty="0">
                <a:latin typeface="Arial"/>
                <a:cs typeface="Arial"/>
              </a:rPr>
              <a:t>proyectarse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en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el</a:t>
            </a:r>
            <a:r>
              <a:rPr sz="1100" i="1" spc="-3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tiempo”</a:t>
            </a:r>
            <a:r>
              <a:rPr sz="1100" i="1" spc="-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(CEPPE;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2009:24)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5"/>
              </a:spcBef>
            </a:pPr>
            <a:endParaRPr sz="1100">
              <a:latin typeface="Arial"/>
              <a:cs typeface="Arial"/>
            </a:endParaRPr>
          </a:p>
          <a:p>
            <a:pPr marL="12700" marR="13335" indent="228600" algn="just">
              <a:lnSpc>
                <a:spcPct val="110100"/>
              </a:lnSpc>
              <a:spcBef>
                <a:spcPts val="5"/>
              </a:spcBef>
            </a:pPr>
            <a:r>
              <a:rPr sz="1100" spc="-10" dirty="0">
                <a:latin typeface="Arial"/>
                <a:cs typeface="Arial"/>
              </a:rPr>
              <a:t>Finalmente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mantener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plan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acción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actualizado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prioritario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proyectar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planes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 </a:t>
            </a:r>
            <a:r>
              <a:rPr sz="1100" dirty="0">
                <a:latin typeface="Arial"/>
                <a:cs typeface="Arial"/>
              </a:rPr>
              <a:t>desarrollo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personal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favorecer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una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rotación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justa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sostenible.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35" y="1060196"/>
            <a:ext cx="5742940" cy="2982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0" algn="just">
              <a:lnSpc>
                <a:spcPct val="109800"/>
              </a:lnSpc>
              <a:spcBef>
                <a:spcPts val="100"/>
              </a:spcBef>
            </a:pPr>
            <a:r>
              <a:rPr sz="1100" b="1" dirty="0">
                <a:latin typeface="Arial"/>
                <a:cs typeface="Arial"/>
              </a:rPr>
              <a:t>E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¿Qué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debería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decir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Pauline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acerca de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la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cuestión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inmediata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sobre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el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nombramiento </a:t>
            </a:r>
            <a:r>
              <a:rPr sz="1100" b="1" dirty="0">
                <a:latin typeface="Arial"/>
                <a:cs typeface="Arial"/>
              </a:rPr>
              <a:t>de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un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coordinador?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9800"/>
              </a:lnSpc>
              <a:spcBef>
                <a:spcPts val="25"/>
              </a:spcBef>
            </a:pPr>
            <a:r>
              <a:rPr sz="1100" dirty="0">
                <a:latin typeface="Arial"/>
                <a:cs typeface="Arial"/>
              </a:rPr>
              <a:t>En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caso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nombramiento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coordinador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puede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hacerse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base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cuarta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dimensión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modelo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Leithwood,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K.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(2009)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practicando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cuarta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categoría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enfoca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confiar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las </a:t>
            </a:r>
            <a:r>
              <a:rPr sz="1100" spc="-10" dirty="0">
                <a:latin typeface="Arial"/>
                <a:cs typeface="Arial"/>
              </a:rPr>
              <a:t>capacidades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aptitudes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personal.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Paulina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confiar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gente,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independientemente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reconocer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contradicciones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entre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algunos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miembros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junta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directiva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equipo </a:t>
            </a:r>
            <a:r>
              <a:rPr sz="1100" dirty="0">
                <a:latin typeface="Arial"/>
                <a:cs typeface="Arial"/>
              </a:rPr>
              <a:t>de </a:t>
            </a:r>
            <a:r>
              <a:rPr sz="1100" spc="-10" dirty="0">
                <a:latin typeface="Arial"/>
                <a:cs typeface="Arial"/>
              </a:rPr>
              <a:t>liderazgo.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latin typeface="Arial"/>
                <a:cs typeface="Arial"/>
              </a:rPr>
              <a:t>Desarrollar</a:t>
            </a:r>
            <a:r>
              <a:rPr sz="1100" spc="229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personas</a:t>
            </a:r>
            <a:r>
              <a:rPr sz="1100" spc="2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2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229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habilidad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229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tener</a:t>
            </a:r>
            <a:r>
              <a:rPr sz="1100" spc="2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229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mobilizar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2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recursos</a:t>
            </a:r>
            <a:r>
              <a:rPr sz="1100" spc="2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23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la</a:t>
            </a:r>
            <a:endParaRPr sz="1100">
              <a:latin typeface="Arial"/>
              <a:cs typeface="Arial"/>
            </a:endParaRPr>
          </a:p>
          <a:p>
            <a:pPr marL="12700" marR="8255" algn="just">
              <a:lnSpc>
                <a:spcPct val="109800"/>
              </a:lnSpc>
              <a:spcBef>
                <a:spcPts val="25"/>
              </a:spcBef>
            </a:pPr>
            <a:r>
              <a:rPr sz="1100" dirty="0">
                <a:latin typeface="Arial"/>
                <a:cs typeface="Arial"/>
              </a:rPr>
              <a:t>organización</a:t>
            </a:r>
            <a:r>
              <a:rPr sz="1100" spc="2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priorizando</a:t>
            </a:r>
            <a:r>
              <a:rPr sz="1100" spc="3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planes</a:t>
            </a:r>
            <a:r>
              <a:rPr sz="1100" spc="2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3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carrera.</a:t>
            </a:r>
            <a:r>
              <a:rPr sz="1100" spc="2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</a:t>
            </a:r>
            <a:r>
              <a:rPr sz="1100" spc="3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planificar</a:t>
            </a:r>
            <a:r>
              <a:rPr sz="1100" spc="3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3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revisión</a:t>
            </a:r>
            <a:r>
              <a:rPr sz="1100" spc="2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3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sistemas</a:t>
            </a:r>
            <a:r>
              <a:rPr sz="1100" spc="29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y </a:t>
            </a:r>
            <a:r>
              <a:rPr sz="1100" dirty="0">
                <a:latin typeface="Arial"/>
                <a:cs typeface="Arial"/>
              </a:rPr>
              <a:t>estructuras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obtener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pruebas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demuestren</a:t>
            </a:r>
            <a:r>
              <a:rPr sz="1100" spc="1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logros</a:t>
            </a:r>
            <a:r>
              <a:rPr sz="1100" spc="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1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dificultades</a:t>
            </a:r>
            <a:r>
              <a:rPr sz="1100" spc="1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1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personalene. </a:t>
            </a:r>
            <a:r>
              <a:rPr sz="1100" dirty="0">
                <a:latin typeface="Arial"/>
                <a:cs typeface="Arial"/>
              </a:rPr>
              <a:t>Debe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planificar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costos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relacionado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tasas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servicios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IB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tener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seguridad</a:t>
            </a:r>
            <a:r>
              <a:rPr sz="1100" spc="-25" dirty="0">
                <a:latin typeface="Arial"/>
                <a:cs typeface="Arial"/>
              </a:rPr>
              <a:t> de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pueden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cubrir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gastos.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latin typeface="Arial"/>
                <a:cs typeface="Arial"/>
              </a:rPr>
              <a:t>Pauline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debería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comunicar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claramente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proceso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selección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cargo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coordinador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9800"/>
              </a:lnSpc>
              <a:spcBef>
                <a:spcPts val="30"/>
              </a:spcBef>
            </a:pPr>
            <a:r>
              <a:rPr sz="1100" dirty="0">
                <a:latin typeface="Arial"/>
                <a:cs typeface="Arial"/>
              </a:rPr>
              <a:t>del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Programa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Años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Intermedios.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Debería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enfatizar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cualquier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profesor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imparta </a:t>
            </a:r>
            <a:r>
              <a:rPr sz="1100" dirty="0">
                <a:latin typeface="Arial"/>
                <a:cs typeface="Arial"/>
              </a:rPr>
              <a:t>clases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entre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sexto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décimo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curso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puede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postularse,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se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seleccionará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mejor </a:t>
            </a:r>
            <a:r>
              <a:rPr sz="1100" dirty="0">
                <a:latin typeface="Arial"/>
                <a:cs typeface="Arial"/>
              </a:rPr>
              <a:t>candidato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basado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méritos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entrevistas.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35" y="876046"/>
            <a:ext cx="5744845" cy="113411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29"/>
              </a:spcBef>
            </a:pPr>
            <a:r>
              <a:rPr sz="1100" b="1" dirty="0">
                <a:latin typeface="Arial"/>
                <a:cs typeface="Arial"/>
              </a:rPr>
              <a:t>F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¿Cómo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debería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tratar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con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Wayne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Peters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corto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plazo?</a:t>
            </a:r>
            <a:endParaRPr sz="1100">
              <a:latin typeface="Arial"/>
              <a:cs typeface="Arial"/>
            </a:endParaRPr>
          </a:p>
          <a:p>
            <a:pPr marL="12700" marR="5080" indent="228600" algn="just">
              <a:lnSpc>
                <a:spcPct val="109800"/>
              </a:lnSpc>
            </a:pPr>
            <a:r>
              <a:rPr sz="1100" dirty="0">
                <a:latin typeface="Arial"/>
                <a:cs typeface="Arial"/>
              </a:rPr>
              <a:t>Pauline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debería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abordar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situación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Wayne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Peters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manera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directa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basada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los </a:t>
            </a:r>
            <a:r>
              <a:rPr sz="1100" spc="-10" dirty="0">
                <a:latin typeface="Arial"/>
                <a:cs typeface="Arial"/>
              </a:rPr>
              <a:t>principios,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visión</a:t>
            </a:r>
            <a:r>
              <a:rPr sz="1100" spc="2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valores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del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mundo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IB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perfil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aprendizaje. </a:t>
            </a:r>
            <a:r>
              <a:rPr sz="1100" dirty="0">
                <a:latin typeface="Arial"/>
                <a:cs typeface="Arial"/>
              </a:rPr>
              <a:t>Es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importante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haga</a:t>
            </a:r>
            <a:endParaRPr sz="1100">
              <a:latin typeface="Arial"/>
              <a:cs typeface="Arial"/>
            </a:endParaRPr>
          </a:p>
          <a:p>
            <a:pPr marL="12700" marR="16510" algn="just">
              <a:lnSpc>
                <a:spcPct val="109800"/>
              </a:lnSpc>
              <a:spcBef>
                <a:spcPts val="25"/>
              </a:spcBef>
            </a:pPr>
            <a:r>
              <a:rPr sz="1100" dirty="0">
                <a:latin typeface="Arial"/>
                <a:cs typeface="Arial"/>
              </a:rPr>
              <a:t>saber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decisiones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deben ser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transparentes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basadas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proceso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justo. </a:t>
            </a:r>
            <a:r>
              <a:rPr sz="1100" spc="-10" dirty="0">
                <a:latin typeface="Arial"/>
                <a:cs typeface="Arial"/>
              </a:rPr>
              <a:t>También </a:t>
            </a:r>
            <a:r>
              <a:rPr sz="1100" dirty="0">
                <a:latin typeface="Arial"/>
                <a:cs typeface="Arial"/>
              </a:rPr>
              <a:t>debería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buscar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formas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incluir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Wayne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decisiones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estratégicas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aprovechar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su </a:t>
            </a:r>
            <a:r>
              <a:rPr sz="1100" dirty="0">
                <a:latin typeface="Arial"/>
                <a:cs typeface="Arial"/>
              </a:rPr>
              <a:t>experiencia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conocimiento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colegio.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7" y="1076706"/>
            <a:ext cx="5969635" cy="4630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latin typeface="Arial"/>
                <a:cs typeface="Arial"/>
              </a:rPr>
              <a:t>Referencias: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9800"/>
              </a:lnSpc>
            </a:pPr>
            <a:r>
              <a:rPr sz="1100" dirty="0">
                <a:latin typeface="Arial"/>
                <a:cs typeface="Arial"/>
              </a:rPr>
              <a:t>Bolívar,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Antonio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(2013)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dirección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escolar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España: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gestión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liderazgo.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Texto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la </a:t>
            </a:r>
            <a:r>
              <a:rPr sz="1100" dirty="0">
                <a:latin typeface="Arial"/>
                <a:cs typeface="Arial"/>
              </a:rPr>
              <a:t>Conferencia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VI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Congreso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Internacional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sobre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Dirección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Centros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Educativos: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“Liderazgo </a:t>
            </a:r>
            <a:r>
              <a:rPr sz="1100" dirty="0">
                <a:latin typeface="Arial"/>
                <a:cs typeface="Arial"/>
              </a:rPr>
              <a:t>pedagógico</a:t>
            </a:r>
            <a:r>
              <a:rPr sz="1100" spc="229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2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los</a:t>
            </a:r>
            <a:r>
              <a:rPr sz="1100" spc="2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centros</a:t>
            </a:r>
            <a:r>
              <a:rPr sz="1100" spc="2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educativos:</a:t>
            </a:r>
            <a:r>
              <a:rPr sz="1100" spc="2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competencias</a:t>
            </a:r>
            <a:r>
              <a:rPr sz="1100" spc="2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25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equipos</a:t>
            </a:r>
            <a:r>
              <a:rPr sz="1100" spc="2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directivos,</a:t>
            </a:r>
            <a:r>
              <a:rPr sz="1100" spc="2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profesorado</a:t>
            </a:r>
            <a:r>
              <a:rPr sz="1100" spc="2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y </a:t>
            </a:r>
            <a:r>
              <a:rPr sz="1100" dirty="0">
                <a:latin typeface="Arial"/>
                <a:cs typeface="Arial"/>
              </a:rPr>
              <a:t>orientadores”,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organizado </a:t>
            </a:r>
            <a:r>
              <a:rPr sz="1100" dirty="0">
                <a:latin typeface="Arial"/>
                <a:cs typeface="Arial"/>
              </a:rPr>
              <a:t>por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10" dirty="0">
                <a:latin typeface="Arial"/>
                <a:cs typeface="Arial"/>
              </a:rPr>
              <a:t> Universidad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Deusto.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Disponible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en: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http://www.ugr.es/~abolivar/Publicaciones_files/La%20direccion%20escolar.pdf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100">
              <a:latin typeface="Arial"/>
              <a:cs typeface="Arial"/>
            </a:endParaRPr>
          </a:p>
          <a:p>
            <a:pPr marL="12700" marR="8890">
              <a:lnSpc>
                <a:spcPct val="109800"/>
              </a:lnSpc>
            </a:pPr>
            <a:r>
              <a:rPr sz="1100" dirty="0">
                <a:latin typeface="Arial"/>
                <a:cs typeface="Arial"/>
              </a:rPr>
              <a:t>Leithwood,</a:t>
            </a:r>
            <a:r>
              <a:rPr sz="1100" spc="3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K.</a:t>
            </a:r>
            <a:r>
              <a:rPr sz="1100" spc="3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(2009).</a:t>
            </a:r>
            <a:r>
              <a:rPr sz="1100" spc="3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¿Cómo</a:t>
            </a:r>
            <a:r>
              <a:rPr sz="1100" spc="3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liderar</a:t>
            </a:r>
            <a:r>
              <a:rPr sz="1100" spc="3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nuestras</a:t>
            </a:r>
            <a:r>
              <a:rPr sz="1100" spc="3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escuelas?</a:t>
            </a:r>
            <a:r>
              <a:rPr sz="1100" spc="3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Aportes</a:t>
            </a:r>
            <a:r>
              <a:rPr sz="1100" spc="30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desde</a:t>
            </a:r>
            <a:r>
              <a:rPr sz="1100" spc="3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3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investigación. </a:t>
            </a:r>
            <a:r>
              <a:rPr sz="1100" dirty="0">
                <a:latin typeface="Arial"/>
                <a:cs typeface="Arial"/>
              </a:rPr>
              <a:t>Fundación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Chile.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100">
              <a:latin typeface="Arial"/>
              <a:cs typeface="Arial"/>
            </a:endParaRPr>
          </a:p>
          <a:p>
            <a:pPr marL="12700" marR="89535">
              <a:lnSpc>
                <a:spcPct val="110500"/>
              </a:lnSpc>
            </a:pPr>
            <a:r>
              <a:rPr sz="1100" spc="-10" dirty="0">
                <a:latin typeface="Arial"/>
                <a:cs typeface="Arial"/>
              </a:rPr>
              <a:t>CEPPE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(2009) </a:t>
            </a:r>
            <a:r>
              <a:rPr sz="1100" spc="-10" dirty="0">
                <a:latin typeface="Arial"/>
                <a:cs typeface="Arial"/>
              </a:rPr>
              <a:t>Prácticas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liderazgo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directivo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 resultados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aprendizaje.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Hacia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conceptos </a:t>
            </a:r>
            <a:r>
              <a:rPr sz="1100" dirty="0">
                <a:latin typeface="Arial"/>
                <a:cs typeface="Arial"/>
              </a:rPr>
              <a:t>capaces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guiar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10" dirty="0">
                <a:latin typeface="Arial"/>
                <a:cs typeface="Arial"/>
              </a:rPr>
              <a:t> investigación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empírica.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Revista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Iberoamericana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sobre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Calidad,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Eficacia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Cambio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Educación.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Disponible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en: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http://www.rinace.net/reice/numeros/arts/vol7num3/art2.htm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Arial"/>
              <a:cs typeface="Arial"/>
            </a:endParaRPr>
          </a:p>
          <a:p>
            <a:pPr marL="12700" marR="316230">
              <a:lnSpc>
                <a:spcPct val="110400"/>
              </a:lnSpc>
            </a:pPr>
            <a:r>
              <a:rPr sz="1100" dirty="0">
                <a:latin typeface="Arial"/>
                <a:cs typeface="Arial"/>
              </a:rPr>
              <a:t>Murillo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Torrecilla,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F.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Javier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(2006).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Una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Dirección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Escolar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Cambio: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Liderazgo Transformacional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Liderazgo</a:t>
            </a:r>
            <a:r>
              <a:rPr sz="1100" spc="-10" dirty="0">
                <a:latin typeface="Arial"/>
                <a:cs typeface="Arial"/>
              </a:rPr>
              <a:t> Distribuido </a:t>
            </a:r>
            <a:r>
              <a:rPr sz="1100" dirty="0">
                <a:latin typeface="Arial"/>
                <a:cs typeface="Arial"/>
              </a:rPr>
              <a:t>REICE.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Revista</a:t>
            </a:r>
            <a:r>
              <a:rPr sz="1100" spc="-10" dirty="0">
                <a:latin typeface="Arial"/>
                <a:cs typeface="Arial"/>
              </a:rPr>
              <a:t> Iberoamericana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sobre</a:t>
            </a:r>
            <a:r>
              <a:rPr sz="1100" spc="-10" dirty="0">
                <a:latin typeface="Arial"/>
                <a:cs typeface="Arial"/>
              </a:rPr>
              <a:t> Calidad, </a:t>
            </a:r>
            <a:r>
              <a:rPr sz="1100" dirty="0">
                <a:latin typeface="Arial"/>
                <a:cs typeface="Arial"/>
              </a:rPr>
              <a:t>Eficacia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Cambio en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Educación,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vol.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4,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núm.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4e,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2006,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pp.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11-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24,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Red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Iberoamericana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 </a:t>
            </a:r>
            <a:r>
              <a:rPr sz="1100" dirty="0">
                <a:latin typeface="Arial"/>
                <a:cs typeface="Arial"/>
              </a:rPr>
              <a:t>Investigación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Sobre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Cambio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Eficacia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Escolar.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Disponible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en: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http://www.redalyc.org/articulo.oa?id=55140403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spc="-20" dirty="0">
                <a:latin typeface="Arial"/>
                <a:cs typeface="Arial"/>
              </a:rPr>
              <a:t>IBO,</a:t>
            </a:r>
            <a:endParaRPr sz="1100">
              <a:latin typeface="Arial"/>
              <a:cs typeface="Arial"/>
            </a:endParaRPr>
          </a:p>
          <a:p>
            <a:pPr marL="12700" marR="40005">
              <a:lnSpc>
                <a:spcPts val="1480"/>
              </a:lnSpc>
              <a:spcBef>
                <a:spcPts val="45"/>
              </a:spcBef>
            </a:pPr>
            <a:r>
              <a:rPr sz="1100" dirty="0">
                <a:latin typeface="Arial"/>
                <a:cs typeface="Arial"/>
              </a:rPr>
              <a:t>Year: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2024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Container: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Ibo.org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URL: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https://pds.ibo.org/leadingthelearninges/#/menu/62455294c</a:t>
            </a:r>
            <a:r>
              <a:rPr sz="1100" u="none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6afc808b879a51d</a:t>
            </a:r>
            <a:r>
              <a:rPr sz="1100" u="sng" spc="5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17" y="1260856"/>
            <a:ext cx="55511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Anexo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1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Autorización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sugerencias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para</a:t>
            </a:r>
            <a:r>
              <a:rPr sz="1100" spc="-10" dirty="0">
                <a:latin typeface="Arial"/>
                <a:cs typeface="Arial"/>
              </a:rPr>
              <a:t> mantener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el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entorno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enfrenta</a:t>
            </a:r>
            <a:r>
              <a:rPr sz="1100" spc="-10" dirty="0">
                <a:latin typeface="Arial"/>
                <a:cs typeface="Arial"/>
              </a:rPr>
              <a:t> Paulina.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7" y="6815073"/>
            <a:ext cx="5861685" cy="39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8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Solicitud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Autorización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visita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verificación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decisión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del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IB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sobre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autorización.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https://pds.ibo.org/leadingthelearninges/course/en/assets/61a90aa0aa3eb908c056e9df/file.pdf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5427" y="1541465"/>
            <a:ext cx="5752947" cy="51913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1461</Words>
  <Application>Microsoft Macintosh PowerPoint</Application>
  <PresentationFormat>Custom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María Ángeles Álvarez Laso</cp:lastModifiedBy>
  <cp:revision>1</cp:revision>
  <dcterms:created xsi:type="dcterms:W3CDTF">2024-09-01T07:52:13Z</dcterms:created>
  <dcterms:modified xsi:type="dcterms:W3CDTF">2024-09-01T07:53:17Z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2024-09-01T00:00:00Z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2024-09-01T00:00:00Z</vt:filetime>
  </property>
  <property fmtid="{D5CDD505-2E9C-101B-9397-08002B2CF9AE}" pid="5" name="Producer">
    <vt:lpwstr>3-Heights(TM) PDF Security Shell 4.8.25.2 (http://www.pdf-tools.com)</vt:lpwstr>
  </property>
</Properties>
</file>